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l-G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ffd869e0a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ffd869e0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9ffd869e0a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ffd869e0a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ffd869e0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9ffd869e0a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ffd869e0a_0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ffd869e0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9ffd869e0a_0_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ffd869e0a_0_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9ffd869e0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9ffd869e0a_0_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9ffd869e0a_0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9ffd869e0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9ffd869e0a_0_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ffd869e0a_0_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ffd869e0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9ffd869e0a_0_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ιαφάνεια τίτλου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Κατακόρυφο κείμενο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ατακόρυφος τίτλος και Κείμενο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Τίτλος και Αντικείμενο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Εικόνα με λεζάντα" type="picTx">
  <p:cSld name="PICTURE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φαλίδα ενότητας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Δύο περιεχόμενα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Σύγκριση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Μόνο τίτλος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Κενή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Περιεχόμενο με λεζάντα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 Εργαστήριο Ποιοτικού Ελέγχου και Υγιεινής Τροφίμων</a:t>
            </a:r>
            <a:endParaRPr/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l-GR"/>
              <a:t>Παρουσίαση εγκαταστάσεων και εξοπλισμού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l-GR"/>
              <a:t>Φυγόκεντροι </a:t>
            </a:r>
            <a:endParaRPr/>
          </a:p>
        </p:txBody>
      </p:sp>
      <p:pic>
        <p:nvPicPr>
          <p:cNvPr descr="φυγόκεντροι.jpg" id="153" name="Google Shape;153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30338"/>
          <a:stretch/>
        </p:blipFill>
        <p:spPr>
          <a:xfrm>
            <a:off x="1259632" y="1124744"/>
            <a:ext cx="6470287" cy="331479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l-GR"/>
              <a:t>Ψυχόμενες φυγόκεντροι οίκων HERΕAUS και THERMO FISCHER για σωλήνες από 1,5ml έως 400ml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l-GR"/>
              <a:t>Στερεοσκόπιο και μικροσκόπιο</a:t>
            </a:r>
            <a:endParaRPr/>
          </a:p>
        </p:txBody>
      </p:sp>
      <p:pic>
        <p:nvPicPr>
          <p:cNvPr descr="μικρο στέρεο σκοπιο.jpg" id="160" name="Google Shape;160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l-GR"/>
              <a:t>Το μικροσκόπιο οίκου OLYMPUS διαθέτει φακούς 10Χ, 40Χ και 100Χ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l-GR"/>
              <a:t>Spiral Plater </a:t>
            </a:r>
            <a:endParaRPr/>
          </a:p>
        </p:txBody>
      </p:sp>
      <p:pic>
        <p:nvPicPr>
          <p:cNvPr descr="spiral.jpg" id="167" name="Google Shape;167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l-GR"/>
              <a:t>Αυτόματη εξάπλωση τρυβλίων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συσκευή </a:t>
            </a:r>
            <a:r>
              <a:rPr lang="el-GR"/>
              <a:t>Bioscreen C</a:t>
            </a:r>
            <a:endParaRPr/>
          </a:p>
        </p:txBody>
      </p:sp>
      <p:sp>
        <p:nvSpPr>
          <p:cNvPr id="175" name="Google Shape;175;p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el-GR"/>
              <a:t>για την </a:t>
            </a:r>
            <a:r>
              <a:rPr lang="el-GR"/>
              <a:t>καταγραφή της κινητικής </a:t>
            </a:r>
            <a:r>
              <a:rPr lang="el-GR"/>
              <a:t>ανάπτυξης </a:t>
            </a:r>
            <a:r>
              <a:rPr lang="el-GR"/>
              <a:t>μικροοργανισμών</a:t>
            </a:r>
            <a:endParaRPr/>
          </a:p>
        </p:txBody>
      </p:sp>
      <p:pic>
        <p:nvPicPr>
          <p:cNvPr id="177" name="Google Shape;177;p25"/>
          <p:cNvPicPr preferRelativeResize="0"/>
          <p:nvPr/>
        </p:nvPicPr>
        <p:blipFill rotWithShape="1">
          <a:blip r:embed="rId3">
            <a:alphaModFix/>
          </a:blip>
          <a:srcRect b="3595" l="2960" r="-2960" t="13182"/>
          <a:stretch/>
        </p:blipFill>
        <p:spPr>
          <a:xfrm>
            <a:off x="1916525" y="40900"/>
            <a:ext cx="5145651" cy="496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Αναλυτής VIDAS - BIOMERIEUX </a:t>
            </a:r>
            <a:endParaRPr/>
          </a:p>
        </p:txBody>
      </p:sp>
      <p:sp>
        <p:nvSpPr>
          <p:cNvPr id="184" name="Google Shape;184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7575" y="132875"/>
            <a:ext cx="6303442" cy="472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tecan sunrise </a:t>
            </a:r>
            <a:endParaRPr/>
          </a:p>
        </p:txBody>
      </p:sp>
      <p:sp>
        <p:nvSpPr>
          <p:cNvPr id="192" name="Google Shape;192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7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el-GR"/>
              <a:t>φωτόμετρο μικροπλακών ELISA </a:t>
            </a: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700" y="736350"/>
            <a:ext cx="4883825" cy="389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l-GR"/>
              <a:t>Μετρητής αποικιών</a:t>
            </a:r>
            <a:endParaRPr/>
          </a:p>
        </p:txBody>
      </p:sp>
      <p:pic>
        <p:nvPicPr>
          <p:cNvPr descr="colony counter.jpg" id="200" name="Google Shape;200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1898" l="0" r="0" t="21898"/>
          <a:stretch/>
        </p:blipFill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l-GR"/>
              <a:t>οίκου INTERSCIENCE με φωτογραφική αναγνώριση αποικιών, και δυνατότητα υπολογισμού cfu/ml  ή g στο αρχικό δείγμα 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Μετρητής ενεργότητας ύδατος οίκου ROTRONICS</a:t>
            </a:r>
            <a:endParaRPr/>
          </a:p>
        </p:txBody>
      </p:sp>
      <p:sp>
        <p:nvSpPr>
          <p:cNvPr id="208" name="Google Shape;208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9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5613" y="612775"/>
            <a:ext cx="4959770" cy="37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Μικροεξοπλισμός </a:t>
            </a:r>
            <a:endParaRPr/>
          </a:p>
        </p:txBody>
      </p:sp>
      <p:sp>
        <p:nvSpPr>
          <p:cNvPr id="217" name="Google Shape;217;p30"/>
          <p:cNvSpPr txBox="1"/>
          <p:nvPr>
            <p:ph idx="1" type="body"/>
          </p:nvPr>
        </p:nvSpPr>
        <p:spPr>
          <a:xfrm>
            <a:off x="457200" y="1308225"/>
            <a:ext cx="7985100" cy="474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l-GR" sz="2300"/>
              <a:t>πιππέτες σταθερού και μεταβλητού όγκου </a:t>
            </a:r>
            <a:endParaRPr sz="23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l-GR" sz="2300"/>
              <a:t>θερμαινόμενοι μαγνητικοί αναδευτήρες </a:t>
            </a:r>
            <a:endParaRPr sz="23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l-GR" sz="2300"/>
              <a:t>λύχνοι Bunsen</a:t>
            </a:r>
            <a:endParaRPr sz="23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l-GR" sz="2300"/>
              <a:t>Vortex συσκευές </a:t>
            </a:r>
            <a:endParaRPr sz="23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l-GR" sz="2300"/>
              <a:t>ζυγοί με </a:t>
            </a:r>
            <a:r>
              <a:rPr lang="el-GR" sz="2300"/>
              <a:t>ακρίβεια</a:t>
            </a:r>
            <a:r>
              <a:rPr lang="el-GR" sz="2300"/>
              <a:t> 0,001g και 0,01g</a:t>
            </a:r>
            <a:endParaRPr sz="23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l-GR" sz="2300"/>
              <a:t>θερμόμετρα (με ακίδα, υπερύθρων, μεγιστου ελαχίστου) </a:t>
            </a:r>
            <a:endParaRPr sz="23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l-GR" sz="2300"/>
              <a:t>υγρασιόμετρα </a:t>
            </a:r>
            <a:endParaRPr sz="23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l-GR" sz="2300"/>
              <a:t>χρωματόμετρο χειρός</a:t>
            </a:r>
            <a:endParaRPr sz="23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l-GR" sz="2300"/>
              <a:t>μετρητής Cl χείρος</a:t>
            </a:r>
            <a:endParaRPr sz="23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l-GR" sz="2300"/>
              <a:t>Οικιακές συσκευές επεξεργασίας τροφίμων  (κιμαδομηχανή, sclicer, κοπής λαχανικών, cutter)</a:t>
            </a:r>
            <a:endParaRPr sz="23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/>
              <a:t>Xώρος γραφείων </a:t>
            </a:r>
            <a:endParaRPr/>
          </a:p>
        </p:txBody>
      </p:sp>
      <p:pic>
        <p:nvPicPr>
          <p:cNvPr descr="γραφείο.jpg" id="95" name="Google Shape;95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2" y="1367852"/>
            <a:ext cx="3672408" cy="4894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l-GR" sz="3959"/>
              <a:t>Χώρος Μικροβιολογικού Εργαστηρίου </a:t>
            </a:r>
            <a:endParaRPr sz="3959"/>
          </a:p>
        </p:txBody>
      </p:sp>
      <p:pic>
        <p:nvPicPr>
          <p:cNvPr descr="εργαστήριο.jpg" id="101" name="Google Shape;101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771" y="1268760"/>
            <a:ext cx="6771597" cy="507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l-GR"/>
              <a:t>Χώρος δειγματοληψίας </a:t>
            </a:r>
            <a:endParaRPr/>
          </a:p>
        </p:txBody>
      </p:sp>
      <p:pic>
        <p:nvPicPr>
          <p:cNvPr descr="πάγκος δειγματοληψίας.jpg" id="107" name="Google Shape;107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1898" l="0" r="0" t="21898"/>
          <a:stretch/>
        </p:blipFill>
        <p:spPr>
          <a:xfrm>
            <a:off x="1802838" y="620687"/>
            <a:ext cx="5475849" cy="410688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l-GR"/>
              <a:t>Με συσκευή ομογενοποίησης stomacher οίκου Seward, και ζυγό ακρίβειας 0,01g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l-GR"/>
              <a:t>Χώρος αυτόκαυστων </a:t>
            </a:r>
            <a:endParaRPr/>
          </a:p>
        </p:txBody>
      </p:sp>
      <p:pic>
        <p:nvPicPr>
          <p:cNvPr descr="αυτοκαυστα.jpg" id="115" name="Google Shape;115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2288" y="548680"/>
            <a:ext cx="5486400" cy="417889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l-GR"/>
              <a:t>2 αυτόκαυστα 85L (οίκων BIOBASE και ΤUTTNAUER με σύστημα ψύξης) που χρησιμοποιούνται για την παρασκευή μικροβιολογικών υλικών και την θερμική επεξεργασία των αποβλήτων πριν την απόρριψη τους.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l-GR"/>
              <a:t>Χώρος καθαρισμού σκευών </a:t>
            </a:r>
            <a:endParaRPr/>
          </a:p>
        </p:txBody>
      </p:sp>
      <p:pic>
        <p:nvPicPr>
          <p:cNvPr descr="καθαρισμού σκευών.jpg" id="122" name="Google Shape;122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1863" l="0" r="0" t="21864"/>
          <a:stretch/>
        </p:blipFill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l-GR"/>
              <a:t>με εργαστηριακό πλυντήριο MIELE σειράς ΜΙELABOR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l-GR"/>
              <a:t>Ψυγειοκλίβανοι και επωαστήρια (14 σύνολο)</a:t>
            </a:r>
            <a:endParaRPr/>
          </a:p>
        </p:txBody>
      </p:sp>
      <p:pic>
        <p:nvPicPr>
          <p:cNvPr descr="ψυγειοκλιβανοι.jpg" id="130" name="Google Shape;130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1898" l="0" r="0" t="21898"/>
          <a:stretch/>
        </p:blipFill>
        <p:spPr>
          <a:xfrm>
            <a:off x="1835696" y="548680"/>
            <a:ext cx="54864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l-GR"/>
              <a:t>Για την επώαση καλλιεργειών και την εφαρμογή προγράμματος μεταβαλλόμενων θερμοκρασιών όπου απαιτείται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2 θάλαμοι κάθετης νηματικής ροής </a:t>
            </a:r>
            <a:endParaRPr/>
          </a:p>
        </p:txBody>
      </p:sp>
      <p:sp>
        <p:nvSpPr>
          <p:cNvPr id="138" name="Google Shape;138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el-GR"/>
              <a:t>των οίκων FASTER και NUAIRE βιοασφάλειας CLASS II</a:t>
            </a:r>
            <a:endParaRPr/>
          </a:p>
        </p:txBody>
      </p:sp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 b="26235" l="0" r="0" t="26594"/>
          <a:stretch/>
        </p:blipFill>
        <p:spPr>
          <a:xfrm>
            <a:off x="1653075" y="906025"/>
            <a:ext cx="5764850" cy="362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l-GR"/>
              <a:t>Υδατόλουτρα</a:t>
            </a:r>
            <a:endParaRPr/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l-GR"/>
              <a:t>Oίκων STUART και MEMMERT με δυνατότητα ανακίνησης φιαλών </a:t>
            </a:r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8300" y="520375"/>
            <a:ext cx="5994399" cy="449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